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eg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6" r:id="rId3"/>
    <p:sldId id="258" r:id="rId4"/>
    <p:sldId id="284" r:id="rId5"/>
    <p:sldId id="283" r:id="rId6"/>
    <p:sldId id="26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4F25"/>
    <a:srgbClr val="416660"/>
    <a:srgbClr val="B7C8A5"/>
    <a:srgbClr val="D76739"/>
    <a:srgbClr val="F0D2AF"/>
    <a:srgbClr val="13396C"/>
    <a:srgbClr val="E8BD88"/>
    <a:srgbClr val="34524D"/>
    <a:srgbClr val="0B203D"/>
    <a:srgbClr val="9AB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6" autoAdjust="0"/>
    <p:restoredTop sz="94693" autoAdjust="0"/>
  </p:normalViewPr>
  <p:slideViewPr>
    <p:cSldViewPr snapToGrid="0">
      <p:cViewPr varScale="1">
        <p:scale>
          <a:sx n="84" d="100"/>
          <a:sy n="84" d="100"/>
        </p:scale>
        <p:origin x="77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4T00:00:00.41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84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37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90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5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25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3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47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60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1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03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67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5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FB0D-3649-4659-A4EA-16B622D04D18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34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082" y="0"/>
            <a:ext cx="12240082" cy="7650051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 rot="2968493">
            <a:off x="5494024" y="-1548769"/>
            <a:ext cx="8152386" cy="5633681"/>
          </a:xfrm>
          <a:custGeom>
            <a:avLst/>
            <a:gdLst>
              <a:gd name="connsiteX0" fmla="*/ 0 w 8152386"/>
              <a:gd name="connsiteY0" fmla="*/ 5633681 h 5633681"/>
              <a:gd name="connsiteX1" fmla="*/ 4815891 w 8152386"/>
              <a:gd name="connsiteY1" fmla="*/ 0 h 5633681"/>
              <a:gd name="connsiteX2" fmla="*/ 8152386 w 8152386"/>
              <a:gd name="connsiteY2" fmla="*/ 2852167 h 5633681"/>
              <a:gd name="connsiteX3" fmla="*/ 8152386 w 8152386"/>
              <a:gd name="connsiteY3" fmla="*/ 5633681 h 563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2386" h="5633681">
                <a:moveTo>
                  <a:pt x="0" y="5633681"/>
                </a:moveTo>
                <a:lnTo>
                  <a:pt x="4815891" y="0"/>
                </a:lnTo>
                <a:lnTo>
                  <a:pt x="8152386" y="2852167"/>
                </a:lnTo>
                <a:lnTo>
                  <a:pt x="8152386" y="5633681"/>
                </a:lnTo>
                <a:close/>
              </a:path>
            </a:pathLst>
          </a:custGeom>
          <a:solidFill>
            <a:srgbClr val="D767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9298083" y="3464717"/>
            <a:ext cx="3041789" cy="3564733"/>
          </a:xfrm>
          <a:prstGeom prst="line">
            <a:avLst/>
          </a:prstGeom>
          <a:ln w="254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520153" y="-190500"/>
            <a:ext cx="885288" cy="1037486"/>
          </a:xfrm>
          <a:prstGeom prst="line">
            <a:avLst/>
          </a:prstGeom>
          <a:ln w="254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317351" y="1989992"/>
            <a:ext cx="4874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中梦留守社区</a:t>
            </a:r>
          </a:p>
        </p:txBody>
      </p:sp>
      <p:sp>
        <p:nvSpPr>
          <p:cNvPr id="16" name="矩形 15"/>
          <p:cNvSpPr/>
          <p:nvPr/>
        </p:nvSpPr>
        <p:spPr>
          <a:xfrm>
            <a:off x="7433943" y="2928414"/>
            <a:ext cx="44532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ZHONG MENG LIU SHOU SHE QU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01621" y="1333343"/>
            <a:ext cx="750370" cy="67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02C164-DD60-413A-8558-8B7C42B58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621" y="1298933"/>
            <a:ext cx="746944" cy="7469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6976B5-E40C-43A7-9A55-D507C361A613}"/>
              </a:ext>
            </a:extLst>
          </p:cNvPr>
          <p:cNvSpPr txBox="1"/>
          <p:nvPr/>
        </p:nvSpPr>
        <p:spPr>
          <a:xfrm>
            <a:off x="9410984" y="3662304"/>
            <a:ext cx="257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 ：彭绪政</a:t>
            </a:r>
          </a:p>
        </p:txBody>
      </p:sp>
    </p:spTree>
    <p:extLst>
      <p:ext uri="{BB962C8B-B14F-4D97-AF65-F5344CB8AC3E}">
        <p14:creationId xmlns:p14="http://schemas.microsoft.com/office/powerpoint/2010/main" val="420210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5400000">
            <a:off x="8497206" y="1680029"/>
            <a:ext cx="1162050" cy="1162050"/>
          </a:xfrm>
          <a:prstGeom prst="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14300" ty="-25400" sx="15000" sy="1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9849756" y="1680029"/>
            <a:ext cx="1162050" cy="1162050"/>
          </a:xfrm>
          <a:prstGeom prst="rect">
            <a:avLst/>
          </a:prstGeom>
          <a:solidFill>
            <a:srgbClr val="B7C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8497206" y="3051629"/>
            <a:ext cx="1162050" cy="1162050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9849756" y="3051629"/>
            <a:ext cx="1162050" cy="1162050"/>
          </a:xfrm>
          <a:prstGeom prst="rect">
            <a:avLst/>
          </a:prstGeom>
          <a:blipFill dpi="0"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14300" ty="-25400" sx="15000" sy="1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5400000">
            <a:off x="9849756" y="4423229"/>
            <a:ext cx="1162050" cy="1162050"/>
          </a:xfrm>
          <a:prstGeom prst="rect">
            <a:avLst/>
          </a:prstGeom>
          <a:solidFill>
            <a:srgbClr val="416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8497206" y="4423229"/>
            <a:ext cx="1162050" cy="1162050"/>
          </a:xfrm>
          <a:prstGeom prst="rect">
            <a:avLst/>
          </a:prstGeom>
          <a:blipFill dpi="0" rotWithShape="0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14300" ty="-2540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5400000">
            <a:off x="7144656" y="4423229"/>
            <a:ext cx="1162050" cy="1162050"/>
          </a:xfrm>
          <a:prstGeom prst="rect">
            <a:avLst/>
          </a:prstGeom>
          <a:solidFill>
            <a:srgbClr val="DDD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050" y="314980"/>
            <a:ext cx="224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9051" y="2479339"/>
            <a:ext cx="71256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	</a:t>
            </a:r>
            <a:r>
              <a:rPr lang="zh-CN" altLang="zh-CN" sz="2000" dirty="0"/>
              <a:t>留守人员是中国在城镇化过程中出现的特有现象</a:t>
            </a:r>
            <a:r>
              <a:rPr lang="en-US" altLang="zh-CN" sz="2000" dirty="0"/>
              <a:t>,</a:t>
            </a:r>
            <a:r>
              <a:rPr lang="zh-CN" altLang="zh-CN" sz="2000" dirty="0"/>
              <a:t>对于留守人员这一群体来说</a:t>
            </a:r>
            <a:r>
              <a:rPr lang="en-US" altLang="zh-CN" sz="2000" dirty="0"/>
              <a:t>,</a:t>
            </a:r>
            <a:r>
              <a:rPr lang="zh-CN" altLang="zh-CN" sz="2000" dirty="0"/>
              <a:t>不仅造成家庭结构的缺失</a:t>
            </a:r>
            <a:r>
              <a:rPr lang="en-US" altLang="zh-CN" sz="2000" dirty="0"/>
              <a:t>,</a:t>
            </a:r>
            <a:r>
              <a:rPr lang="zh-CN" altLang="zh-CN" sz="2000" dirty="0"/>
              <a:t>也使留守人员在生产、生活和心理方面增加了压力。儿童成长和亲子关系的危机、妇女健康安全的隐患、老人养老保障的丧失、农村经济发展的停滞等等</a:t>
            </a:r>
            <a:r>
              <a:rPr lang="en-US" altLang="zh-CN" sz="2000" dirty="0"/>
              <a:t>,</a:t>
            </a:r>
            <a:r>
              <a:rPr lang="zh-CN" altLang="zh-CN" sz="2000" dirty="0"/>
              <a:t>都是因青壮劳动力外出务工造成的问题。留守</a:t>
            </a:r>
            <a:r>
              <a:rPr lang="en-US" altLang="zh-CN" sz="2000" dirty="0"/>
              <a:t>,</a:t>
            </a:r>
            <a:r>
              <a:rPr lang="zh-CN" altLang="zh-CN" sz="2000" dirty="0"/>
              <a:t>不仅使个人的发展和社会保障等方面遇到了瓶颈</a:t>
            </a:r>
            <a:r>
              <a:rPr lang="en-US" altLang="zh-CN" sz="2000" dirty="0"/>
              <a:t>,</a:t>
            </a:r>
            <a:r>
              <a:rPr lang="zh-CN" altLang="zh-CN" sz="2000" dirty="0"/>
              <a:t>同时也使当地农村经济的发展受到了限制。</a:t>
            </a:r>
          </a:p>
          <a:p>
            <a:r>
              <a:rPr lang="en-US" altLang="zh-CN" sz="2000" dirty="0"/>
              <a:t>	</a:t>
            </a:r>
            <a:r>
              <a:rPr lang="zh-CN" altLang="zh-CN" sz="2000" dirty="0"/>
              <a:t>因此</a:t>
            </a:r>
            <a:r>
              <a:rPr lang="en-US" altLang="zh-CN" sz="2000" dirty="0"/>
              <a:t>,</a:t>
            </a:r>
            <a:r>
              <a:rPr lang="zh-CN" altLang="zh-CN" sz="2000" dirty="0"/>
              <a:t>应当加强社区工作者和志愿者队伍的建设和管理</a:t>
            </a:r>
            <a:r>
              <a:rPr lang="en-US" altLang="zh-CN" sz="2000" dirty="0"/>
              <a:t>,</a:t>
            </a:r>
            <a:r>
              <a:rPr lang="zh-CN" altLang="zh-CN" sz="2000" dirty="0"/>
              <a:t>提高服务专业性。</a:t>
            </a:r>
            <a:r>
              <a:rPr lang="zh-CN" altLang="zh-CN" sz="2000" dirty="0">
                <a:solidFill>
                  <a:srgbClr val="B94F25"/>
                </a:solidFill>
              </a:rPr>
              <a:t>本项目旨在为留守社区设计一款合适的社区服务管理系统，该项目以村民和社区需求出发制定</a:t>
            </a:r>
            <a:r>
              <a:rPr lang="en-US" altLang="zh-CN" sz="2000" dirty="0">
                <a:solidFill>
                  <a:srgbClr val="B94F25"/>
                </a:solidFill>
              </a:rPr>
              <a:t>,</a:t>
            </a:r>
            <a:r>
              <a:rPr lang="zh-CN" altLang="zh-CN" sz="2000" dirty="0">
                <a:solidFill>
                  <a:srgbClr val="B94F25"/>
                </a:solidFill>
              </a:rPr>
              <a:t>服务于包括老、中、青、少、婴在内的留守人员的日常生活，并为外出人员及时反馈家人的最新情况</a:t>
            </a:r>
            <a:r>
              <a:rPr lang="zh-CN" altLang="zh-CN" sz="2000" dirty="0"/>
              <a:t>。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480486" y="1789700"/>
            <a:ext cx="4428618" cy="476147"/>
            <a:chOff x="1265602" y="1767878"/>
            <a:chExt cx="4428618" cy="476147"/>
          </a:xfrm>
        </p:grpSpPr>
        <p:sp>
          <p:nvSpPr>
            <p:cNvPr id="25" name="矩形 24"/>
            <p:cNvSpPr/>
            <p:nvPr/>
          </p:nvSpPr>
          <p:spPr>
            <a:xfrm>
              <a:off x="1265602" y="1767878"/>
              <a:ext cx="4414762" cy="476147"/>
            </a:xfrm>
            <a:prstGeom prst="rect">
              <a:avLst/>
            </a:prstGeom>
            <a:solidFill>
              <a:srgbClr val="D767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87618" y="1805896"/>
              <a:ext cx="4406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留守人员    志愿者        社区管理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544376" y="1875171"/>
              <a:ext cx="0" cy="258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846704" y="1875171"/>
              <a:ext cx="0" cy="258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5DFFE8-D2A9-4893-BE0B-6EB904D36D3D}"/>
              </a:ext>
            </a:extLst>
          </p:cNvPr>
          <p:cNvGrpSpPr/>
          <p:nvPr/>
        </p:nvGrpSpPr>
        <p:grpSpPr>
          <a:xfrm>
            <a:off x="353727" y="1220012"/>
            <a:ext cx="1767681" cy="584775"/>
            <a:chOff x="1265602" y="1767878"/>
            <a:chExt cx="4428618" cy="47614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0E1D1D-415F-4FE0-8831-19E692BD5FBF}"/>
                </a:ext>
              </a:extLst>
            </p:cNvPr>
            <p:cNvSpPr/>
            <p:nvPr/>
          </p:nvSpPr>
          <p:spPr>
            <a:xfrm>
              <a:off x="1265602" y="1767878"/>
              <a:ext cx="4414762" cy="476147"/>
            </a:xfrm>
            <a:prstGeom prst="rect">
              <a:avLst/>
            </a:prstGeom>
            <a:solidFill>
              <a:srgbClr val="D767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309557A-994E-4679-8F95-8917568E7F12}"/>
                </a:ext>
              </a:extLst>
            </p:cNvPr>
            <p:cNvSpPr txBox="1"/>
            <p:nvPr/>
          </p:nvSpPr>
          <p:spPr>
            <a:xfrm>
              <a:off x="1287618" y="1805896"/>
              <a:ext cx="4406602" cy="348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88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2700000">
            <a:off x="485621" y="470738"/>
            <a:ext cx="986314" cy="986314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8" name="矩形 7"/>
          <p:cNvSpPr/>
          <p:nvPr/>
        </p:nvSpPr>
        <p:spPr>
          <a:xfrm rot="2700000">
            <a:off x="1550467" y="1474349"/>
            <a:ext cx="267253" cy="267253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9" name="矩形 8"/>
          <p:cNvSpPr/>
          <p:nvPr/>
        </p:nvSpPr>
        <p:spPr>
          <a:xfrm rot="2700000">
            <a:off x="2195599" y="1367399"/>
            <a:ext cx="130874" cy="130874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0" name="文本框 9"/>
          <p:cNvSpPr txBox="1"/>
          <p:nvPr/>
        </p:nvSpPr>
        <p:spPr>
          <a:xfrm>
            <a:off x="210132" y="609952"/>
            <a:ext cx="1415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2000" dirty="0">
                <a:solidFill>
                  <a:srgbClr val="F0D2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srgbClr val="F0D2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084642" y="1384124"/>
            <a:ext cx="4214716" cy="4939309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42" y="-2469655"/>
            <a:ext cx="4214716" cy="4939309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747424" y="161476"/>
            <a:ext cx="2313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1946237" y="693865"/>
            <a:ext cx="5172410" cy="1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1FFC42C-9E23-475F-B660-A068DB088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37" y="746251"/>
            <a:ext cx="8684546" cy="545159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4EE1441-141D-45E5-92CE-A7FFC7862B47}"/>
              </a:ext>
            </a:extLst>
          </p:cNvPr>
          <p:cNvSpPr txBox="1"/>
          <p:nvPr/>
        </p:nvSpPr>
        <p:spPr>
          <a:xfrm>
            <a:off x="3200400" y="3102715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MC</a:t>
            </a:r>
            <a:r>
              <a:rPr lang="zh-CN" altLang="en-US" sz="2000" b="1" dirty="0"/>
              <a:t>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266433-5521-446E-A1CA-49B0F55B0618}"/>
              </a:ext>
            </a:extLst>
          </p:cNvPr>
          <p:cNvSpPr txBox="1"/>
          <p:nvPr/>
        </p:nvSpPr>
        <p:spPr>
          <a:xfrm>
            <a:off x="5276460" y="3566068"/>
            <a:ext cx="1006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河马琦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A8A2D3-D2BF-4759-8D1A-AB16BE0C70D8}"/>
              </a:ext>
            </a:extLst>
          </p:cNvPr>
          <p:cNvSpPr txBox="1"/>
          <p:nvPr/>
        </p:nvSpPr>
        <p:spPr>
          <a:xfrm>
            <a:off x="6111842" y="3102715"/>
            <a:ext cx="1006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鲁智深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3E00689-CEAF-4318-9C46-F1DBD2E0D313}"/>
              </a:ext>
            </a:extLst>
          </p:cNvPr>
          <p:cNvSpPr txBox="1"/>
          <p:nvPr/>
        </p:nvSpPr>
        <p:spPr>
          <a:xfrm>
            <a:off x="7296150" y="3102715"/>
            <a:ext cx="86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扣比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854FE2-7C73-4F78-8A5F-21EACC333574}"/>
              </a:ext>
            </a:extLst>
          </p:cNvPr>
          <p:cNvSpPr txBox="1"/>
          <p:nvPr/>
        </p:nvSpPr>
        <p:spPr>
          <a:xfrm>
            <a:off x="8601075" y="3002043"/>
            <a:ext cx="1006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江直树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0D8AC6-1D51-4FF3-B43D-BF7552D89C59}"/>
              </a:ext>
            </a:extLst>
          </p:cNvPr>
          <p:cNvSpPr txBox="1"/>
          <p:nvPr/>
        </p:nvSpPr>
        <p:spPr>
          <a:xfrm>
            <a:off x="4429097" y="3021093"/>
            <a:ext cx="1006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城管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E638EC-2C51-4D09-B96E-363043300478}"/>
              </a:ext>
            </a:extLst>
          </p:cNvPr>
          <p:cNvSpPr txBox="1"/>
          <p:nvPr/>
        </p:nvSpPr>
        <p:spPr>
          <a:xfrm>
            <a:off x="2720269" y="6291865"/>
            <a:ext cx="7125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/>
              <a:t>邵旭泉  彭绪政 黄海琦 叶思杰 林庆祥 余华龙</a:t>
            </a:r>
          </a:p>
        </p:txBody>
      </p:sp>
    </p:spTree>
    <p:extLst>
      <p:ext uri="{BB962C8B-B14F-4D97-AF65-F5344CB8AC3E}">
        <p14:creationId xmlns:p14="http://schemas.microsoft.com/office/powerpoint/2010/main" val="10602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050" y="314980"/>
            <a:ext cx="224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功能划分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2AFC6037-37DF-4E0D-9ACF-B36E8D488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271016"/>
            <a:ext cx="11642066" cy="5244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14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050" y="340380"/>
            <a:ext cx="2597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</a:t>
            </a:r>
            <a:r>
              <a:rPr lang="zh-CN" altLang="en-US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欣赏</a:t>
            </a:r>
          </a:p>
        </p:txBody>
      </p:sp>
      <p:pic>
        <p:nvPicPr>
          <p:cNvPr id="29" name="录屏">
            <a:hlinkClick r:id="" action="ppaction://media"/>
            <a:extLst>
              <a:ext uri="{FF2B5EF4-FFF2-40B4-BE49-F238E27FC236}">
                <a16:creationId xmlns:a16="http://schemas.microsoft.com/office/drawing/2014/main" id="{5F5D09F2-5068-45E8-86ED-D718802D0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" y="863958"/>
            <a:ext cx="10894980" cy="5653662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154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13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082" y="0"/>
            <a:ext cx="12240082" cy="7650051"/>
          </a:xfrm>
          <a:prstGeom prst="rect">
            <a:avLst/>
          </a:prstGeom>
        </p:spPr>
      </p:pic>
      <p:sp>
        <p:nvSpPr>
          <p:cNvPr id="14" name="任意多边形 13"/>
          <p:cNvSpPr/>
          <p:nvPr/>
        </p:nvSpPr>
        <p:spPr>
          <a:xfrm rot="2968493">
            <a:off x="7178043" y="341404"/>
            <a:ext cx="6571333" cy="8927004"/>
          </a:xfrm>
          <a:custGeom>
            <a:avLst/>
            <a:gdLst>
              <a:gd name="connsiteX0" fmla="*/ 0 w 6571333"/>
              <a:gd name="connsiteY0" fmla="*/ 846961 h 8927004"/>
              <a:gd name="connsiteX1" fmla="*/ 724016 w 6571333"/>
              <a:gd name="connsiteY1" fmla="*/ 0 h 8927004"/>
              <a:gd name="connsiteX2" fmla="*/ 6571333 w 6571333"/>
              <a:gd name="connsiteY2" fmla="*/ 4998514 h 8927004"/>
              <a:gd name="connsiteX3" fmla="*/ 3213105 w 6571333"/>
              <a:gd name="connsiteY3" fmla="*/ 8927004 h 8927004"/>
              <a:gd name="connsiteX4" fmla="*/ 0 w 6571333"/>
              <a:gd name="connsiteY4" fmla="*/ 8927004 h 892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1333" h="8927004">
                <a:moveTo>
                  <a:pt x="0" y="846961"/>
                </a:moveTo>
                <a:lnTo>
                  <a:pt x="724016" y="0"/>
                </a:lnTo>
                <a:lnTo>
                  <a:pt x="6571333" y="4998514"/>
                </a:lnTo>
                <a:lnTo>
                  <a:pt x="3213105" y="8927004"/>
                </a:lnTo>
                <a:lnTo>
                  <a:pt x="0" y="8927004"/>
                </a:lnTo>
                <a:close/>
              </a:path>
            </a:pathLst>
          </a:custGeom>
          <a:solidFill>
            <a:srgbClr val="D767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85999" y="4658673"/>
            <a:ext cx="3448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762549" y="5582003"/>
            <a:ext cx="289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071991" y="5620103"/>
            <a:ext cx="4352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THANKS FOR YOUR ATTENTION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9449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60</Words>
  <Application>Microsoft Office PowerPoint</Application>
  <PresentationFormat>宽屏</PresentationFormat>
  <Paragraphs>22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Administrator</cp:lastModifiedBy>
  <cp:revision>82</cp:revision>
  <dcterms:created xsi:type="dcterms:W3CDTF">2015-12-07T16:40:02Z</dcterms:created>
  <dcterms:modified xsi:type="dcterms:W3CDTF">2019-07-03T16:21:54Z</dcterms:modified>
</cp:coreProperties>
</file>